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71" r:id="rId5"/>
    <p:sldId id="272" r:id="rId6"/>
    <p:sldId id="273" r:id="rId7"/>
    <p:sldId id="274" r:id="rId8"/>
    <p:sldId id="275" r:id="rId9"/>
    <p:sldId id="268" r:id="rId10"/>
    <p:sldId id="276" r:id="rId11"/>
    <p:sldId id="277" r:id="rId12"/>
    <p:sldId id="2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422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ustomXml" Target="../customXml/item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1BFE-6306-47F9-BB0F-26E5C6E04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E8AAA-C056-41A3-A53C-F2EBA1DD9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8FA05-8175-42D4-A392-ED33899E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10BEB-C2B2-4C9C-983B-B419A312B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2ADC2-21D0-4186-BBC2-5E42E833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71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9162-0C61-4FDA-B9B4-4A564E63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A8AD-386C-40AD-A323-CEDB2DE20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E842B-7B1E-46C6-9163-CE64A82D7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72AB4-41B0-4965-8136-D3BCECD2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3FE4B-5F05-472A-8EE8-07DBEE54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12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338A9-AF3F-49E1-B7F1-24A92397C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6F21B-0A3D-4096-BDE8-EB168AE6A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16D64-2ECA-4195-9076-9A2C6943F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190BE-6C98-4925-8D40-AC908109C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24F50-B158-4387-8814-933807420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17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22AC-17D4-4AD1-BBF6-463FAD910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EE462-13F7-4F60-96AE-4D8B06538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F5FED-4E62-45B3-8A99-3E9EF1D71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944DC-2557-4FA9-B590-9DC36E68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B4B03-46E2-419E-A959-382A8D38A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9B770-2101-4919-9696-082301CA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77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A8C19-C1AA-4C86-AB88-0BBC4C14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21536-630F-4476-A8C6-1009A823F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CC7BB-D751-45F8-B09D-242D1D9F1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1A01EC-51C8-492D-B3AE-8CDCB8B58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38E3DD-CE5F-4F58-82A5-3BA3B6903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964204-924C-4C52-863B-0C7F6103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D2D91F-F849-4348-9968-5633421BE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A851D7-4D0B-487A-BABA-AC87E687A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5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0F7B-DEE9-4D8A-A39C-015C32AF4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48116E-ADC8-4D85-8932-6C08D7382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B885F-475F-4376-9F3A-B801859A8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45113-0DA5-4155-9B0A-4D69EDE5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26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656D96-2F78-41BE-9B81-C48BD9B0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61B980-CE77-4F33-905A-A319EB03A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9F50B-9638-4454-AECD-A694410C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03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A99F-AA87-496B-AF2E-FFC8F5C8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E74CA-47C0-42A8-9277-0887997B7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5E3D4-4F78-413C-AA5C-1752EBD19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E9259-9249-4900-BFBE-59262707A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E2EBB-636B-45BA-8804-28C5ADC1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7789C-5066-407C-85FD-D00C6AB27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5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4D25-3B56-44D3-9896-3D2E2DBE1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59E66B-12BB-4792-A402-03AEB7B977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1CEAB-949C-4EC3-AD02-6245B894E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6ECA9-782C-452C-A51C-6CF8B621A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E3064-DA59-4191-8F3F-15B30228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81BF1-C1F9-418A-BF58-5B5440CD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26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1BCA-E597-4F07-AED4-9C034E94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5CA0B0-97EF-40B9-82CA-9BC96AEEF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EE942-B63F-497B-A240-FE0B3EE3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C2F13-2D86-4DD8-BB36-D7510777D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68101-E9D3-48B7-857F-EA23949B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80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6BD7B-F024-4033-8788-6537A5C85A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A9025-8A8E-4F8C-9430-12033184F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031BF-01D0-4115-B855-0828441BB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62CF5-11B2-4FC4-894B-4CE42ADA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D5AA9-5097-4C4A-929D-36347283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35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370CD-9DFD-46A1-A7F7-A902D45F9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299F0-16B0-496E-8509-83A14DB6F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CA0BA-0688-48BD-8E3D-DCE31DF94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EEFF1-9971-43DC-B767-F08E3A8B3A25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33D47-9A10-4FF2-8D40-B32F15924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3B9FB-D819-403F-9C1B-25CDE4AF4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B2E53-0D5B-498E-BB64-95AA59F28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6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0C20-C57B-4A79-8180-FB07778D36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E53A50-828B-41B1-90A5-DD6553038E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58BBD-B0D4-44DC-82C5-1285F908A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5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What do you hope</a:t>
            </a:r>
            <a:r>
              <a:rPr lang="en-GB" sz="4000" dirty="0"/>
              <a:t> </a:t>
            </a:r>
            <a:r>
              <a:rPr lang="en-GB" sz="4000" b="1" dirty="0"/>
              <a:t>for </a:t>
            </a:r>
          </a:p>
          <a:p>
            <a:pPr algn="ctr"/>
            <a:r>
              <a:rPr lang="en-GB" sz="4000" b="1" dirty="0"/>
              <a:t>the Church of Scotland?</a:t>
            </a:r>
            <a:endParaRPr lang="en-GB" sz="4000" dirty="0"/>
          </a:p>
          <a:p>
            <a:pPr algn="ctr"/>
            <a:r>
              <a:rPr lang="en-GB" dirty="0"/>
              <a:t> </a:t>
            </a:r>
          </a:p>
          <a:p>
            <a:pPr algn="ctr"/>
            <a:endParaRPr lang="en-GB" sz="3200" i="1" dirty="0"/>
          </a:p>
          <a:p>
            <a:pPr algn="ctr"/>
            <a:r>
              <a:rPr lang="en-GB" sz="3200" i="1" dirty="0"/>
              <a:t>A Vivid Vision of what could be.</a:t>
            </a:r>
            <a:endParaRPr lang="en-GB" sz="3200" dirty="0"/>
          </a:p>
          <a:p>
            <a:r>
              <a:rPr lang="en-GB" dirty="0"/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1F5828-BA4F-0553-4A72-69E4DDFFD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63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AEA825-6AEF-47F8-A618-F4B0E5063B89}"/>
              </a:ext>
            </a:extLst>
          </p:cNvPr>
          <p:cNvSpPr txBox="1"/>
          <p:nvPr/>
        </p:nvSpPr>
        <p:spPr>
          <a:xfrm>
            <a:off x="2974019" y="77589"/>
            <a:ext cx="6471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E761C4-BAD6-4AD1-94B8-85FCABF2D20C}"/>
              </a:ext>
            </a:extLst>
          </p:cNvPr>
          <p:cNvSpPr txBox="1"/>
          <p:nvPr/>
        </p:nvSpPr>
        <p:spPr>
          <a:xfrm>
            <a:off x="13447" y="1674180"/>
            <a:ext cx="1219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/>
              <a:t>What is your greatest sadness for your congregation?</a:t>
            </a:r>
          </a:p>
          <a:p>
            <a:pPr lvl="0" algn="ctr"/>
            <a:endParaRPr lang="en-GB" sz="24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What is your greatest sadness for your local area?</a:t>
            </a:r>
          </a:p>
          <a:p>
            <a:pPr lvl="0" algn="ctr"/>
            <a:endParaRPr lang="en-GB" sz="24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Would you be able to articulate any disappointment in God? </a:t>
            </a:r>
          </a:p>
          <a:p>
            <a:pPr lvl="0" algn="ctr"/>
            <a:r>
              <a:rPr lang="en-GB" sz="2400" dirty="0"/>
              <a:t>What might this be?</a:t>
            </a:r>
          </a:p>
          <a:p>
            <a:pPr lvl="0" algn="ctr"/>
            <a:endParaRPr lang="en-GB" sz="24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Looking back, do you carry any regret for things </a:t>
            </a:r>
            <a:br>
              <a:rPr lang="en-GB" sz="2400" dirty="0"/>
            </a:br>
            <a:r>
              <a:rPr lang="en-GB" sz="2400" dirty="0"/>
              <a:t>done or not done by yourself or others?</a:t>
            </a:r>
          </a:p>
          <a:p>
            <a:pPr lvl="0" algn="ctr"/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32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AA25DB-FC56-41A0-87CA-4AD186E4C0F5}"/>
              </a:ext>
            </a:extLst>
          </p:cNvPr>
          <p:cNvSpPr txBox="1"/>
          <p:nvPr/>
        </p:nvSpPr>
        <p:spPr>
          <a:xfrm>
            <a:off x="3266983" y="82313"/>
            <a:ext cx="6116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Listen and Share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046310-0C3A-48C0-82B0-EE50888A8921}"/>
              </a:ext>
            </a:extLst>
          </p:cNvPr>
          <p:cNvSpPr txBox="1"/>
          <p:nvPr/>
        </p:nvSpPr>
        <p:spPr>
          <a:xfrm>
            <a:off x="13447" y="1866820"/>
            <a:ext cx="121919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/>
              <a:t>Where are people growing in faith?</a:t>
            </a:r>
          </a:p>
          <a:p>
            <a:pPr lvl="0" algn="ctr"/>
            <a:endParaRPr lang="en-GB" sz="1600" dirty="0"/>
          </a:p>
          <a:p>
            <a:pPr lvl="0" algn="ctr"/>
            <a:endParaRPr lang="en-GB" sz="2400" dirty="0"/>
          </a:p>
          <a:p>
            <a:pPr lvl="0" algn="ctr"/>
            <a:r>
              <a:rPr lang="en-GB" sz="2400" dirty="0"/>
              <a:t>Where are people coming to faith for the first time?</a:t>
            </a:r>
          </a:p>
          <a:p>
            <a:pPr lvl="0" algn="ctr"/>
            <a:endParaRPr lang="en-GB" sz="24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Where are new opportunities showing themselves?</a:t>
            </a:r>
          </a:p>
          <a:p>
            <a:pPr lvl="0" algn="ctr"/>
            <a:endParaRPr lang="en-GB" sz="1600" dirty="0"/>
          </a:p>
          <a:p>
            <a:pPr lvl="0" algn="ctr"/>
            <a:endParaRPr lang="en-GB" sz="2400" dirty="0"/>
          </a:p>
          <a:p>
            <a:pPr lvl="0" algn="ctr"/>
            <a:r>
              <a:rPr lang="en-GB" sz="2400" dirty="0"/>
              <a:t>How are we learning?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9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D65973-51F5-4D0E-9EF6-588A9CB31980}"/>
              </a:ext>
            </a:extLst>
          </p:cNvPr>
          <p:cNvSpPr txBox="1"/>
          <p:nvPr/>
        </p:nvSpPr>
        <p:spPr>
          <a:xfrm>
            <a:off x="2938509" y="77589"/>
            <a:ext cx="645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375CA-DB09-4933-B890-A56AD7D544B4}"/>
              </a:ext>
            </a:extLst>
          </p:cNvPr>
          <p:cNvSpPr txBox="1"/>
          <p:nvPr/>
        </p:nvSpPr>
        <p:spPr>
          <a:xfrm>
            <a:off x="0" y="1567549"/>
            <a:ext cx="121920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/>
              <a:t>What did you think of what you saw and heard </a:t>
            </a:r>
          </a:p>
          <a:p>
            <a:pPr lvl="0" algn="ctr"/>
            <a:r>
              <a:rPr lang="en-GB" sz="2400" dirty="0"/>
              <a:t>and how did it make you feel? </a:t>
            </a:r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What seemed realistic and achievable?</a:t>
            </a:r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What inspired or excited you? </a:t>
            </a:r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What made you raise your eyebrows or shake your head?</a:t>
            </a:r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What would you keep and what would you change?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65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1FED3A-1E4B-43C9-8C69-36BF5657035D}"/>
              </a:ext>
            </a:extLst>
          </p:cNvPr>
          <p:cNvSpPr txBox="1"/>
          <p:nvPr/>
        </p:nvSpPr>
        <p:spPr>
          <a:xfrm>
            <a:off x="2938509" y="77589"/>
            <a:ext cx="665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Reflection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809932-63AA-46B0-A2EA-46765A2484F7}"/>
              </a:ext>
            </a:extLst>
          </p:cNvPr>
          <p:cNvSpPr txBox="1"/>
          <p:nvPr/>
        </p:nvSpPr>
        <p:spPr>
          <a:xfrm>
            <a:off x="13447" y="2143513"/>
            <a:ext cx="121919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/>
              <a:t>What would you like to see God do in your local area?</a:t>
            </a:r>
          </a:p>
          <a:p>
            <a:pPr lvl="0" algn="ctr"/>
            <a:endParaRPr lang="en-GB" sz="2400" dirty="0"/>
          </a:p>
          <a:p>
            <a:pPr lvl="0" algn="ctr"/>
            <a:endParaRPr lang="en-GB" sz="2400" dirty="0"/>
          </a:p>
          <a:p>
            <a:pPr lvl="0" algn="ctr"/>
            <a:r>
              <a:rPr lang="en-GB" sz="2400" dirty="0"/>
              <a:t>How would you like to see your local church grow?</a:t>
            </a:r>
          </a:p>
          <a:p>
            <a:pPr lvl="0" algn="ctr"/>
            <a:endParaRPr lang="en-GB" sz="2400" dirty="0"/>
          </a:p>
          <a:p>
            <a:pPr lvl="0" algn="ctr"/>
            <a:endParaRPr lang="en-GB" sz="2400" dirty="0"/>
          </a:p>
          <a:p>
            <a:pPr lvl="0" algn="ctr"/>
            <a:r>
              <a:rPr lang="en-GB" sz="2400" dirty="0"/>
              <a:t>What is your part to play? </a:t>
            </a:r>
          </a:p>
          <a:p>
            <a:pPr lvl="0" algn="ctr"/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87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5A046C-57CF-4D7B-89F5-FA632E9C1C22}"/>
              </a:ext>
            </a:extLst>
          </p:cNvPr>
          <p:cNvSpPr txBox="1"/>
          <p:nvPr/>
        </p:nvSpPr>
        <p:spPr>
          <a:xfrm>
            <a:off x="3000652" y="77589"/>
            <a:ext cx="645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1591EC-F633-4843-82DA-653CA9158CBF}"/>
              </a:ext>
            </a:extLst>
          </p:cNvPr>
          <p:cNvSpPr txBox="1"/>
          <p:nvPr/>
        </p:nvSpPr>
        <p:spPr>
          <a:xfrm>
            <a:off x="13447" y="1488700"/>
            <a:ext cx="12192000" cy="4594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describe what you would like your church </a:t>
            </a:r>
            <a:b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community to look like in three years’ time?</a:t>
            </a: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would the implications of pursuing this kind of vision </a:t>
            </a:r>
            <a:b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for your own congregation or Presbytery?</a:t>
            </a: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together you were to pursue this, what do you see as the barriers </a:t>
            </a:r>
            <a:b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this vision being achieved? What needs to change?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378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93D1F-5FE4-4B07-B76D-4C2CEB6ACD3C}"/>
              </a:ext>
            </a:extLst>
          </p:cNvPr>
          <p:cNvSpPr txBox="1"/>
          <p:nvPr/>
        </p:nvSpPr>
        <p:spPr>
          <a:xfrm>
            <a:off x="1" y="1331861"/>
            <a:ext cx="12192000" cy="5257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200" dirty="0"/>
              <a:t>Take time to pause and pray before starting to write. </a:t>
            </a:r>
          </a:p>
          <a:p>
            <a:pPr lvl="0" algn="ctr"/>
            <a:endParaRPr lang="en-GB" sz="24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Consider what excites you or what you feel passionate about </a:t>
            </a:r>
          </a:p>
          <a:p>
            <a:pPr lvl="0" algn="ctr"/>
            <a:r>
              <a:rPr lang="en-GB" sz="2400" dirty="0"/>
              <a:t>e.g. children, youth, homelessness etc.</a:t>
            </a:r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When you think about your church or the local community:</a:t>
            </a:r>
          </a:p>
          <a:p>
            <a:pPr lvl="0" algn="ctr"/>
            <a:r>
              <a:rPr lang="en-GB" sz="2400" dirty="0"/>
              <a:t> what pains you; where is God leading you to show compassion? </a:t>
            </a:r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endParaRPr lang="en-GB" sz="1600" dirty="0"/>
          </a:p>
          <a:p>
            <a:pPr lvl="0" algn="ctr"/>
            <a:r>
              <a:rPr lang="en-GB" sz="2400" dirty="0"/>
              <a:t>Look again at what you wrote in the Hopes and Dreams section - </a:t>
            </a:r>
          </a:p>
          <a:p>
            <a:pPr lvl="0" algn="ctr"/>
            <a:r>
              <a:rPr lang="en-GB" sz="2400" dirty="0"/>
              <a:t>what would you want to include in a Vivid Vision?</a:t>
            </a: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5A046C-57CF-4D7B-89F5-FA632E9C1C22}"/>
              </a:ext>
            </a:extLst>
          </p:cNvPr>
          <p:cNvSpPr txBox="1"/>
          <p:nvPr/>
        </p:nvSpPr>
        <p:spPr>
          <a:xfrm>
            <a:off x="3000652" y="77589"/>
            <a:ext cx="645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Forming a Vivid Vision </a:t>
            </a:r>
          </a:p>
        </p:txBody>
      </p:sp>
    </p:spTree>
    <p:extLst>
      <p:ext uri="{BB962C8B-B14F-4D97-AF65-F5344CB8AC3E}">
        <p14:creationId xmlns:p14="http://schemas.microsoft.com/office/powerpoint/2010/main" val="301668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126550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93D1F-5FE4-4B07-B76D-4C2CEB6ACD3C}"/>
              </a:ext>
            </a:extLst>
          </p:cNvPr>
          <p:cNvSpPr txBox="1"/>
          <p:nvPr/>
        </p:nvSpPr>
        <p:spPr>
          <a:xfrm>
            <a:off x="71719" y="2590665"/>
            <a:ext cx="11993731" cy="2056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200" dirty="0"/>
              <a:t>Take time to share your individual ideas </a:t>
            </a:r>
          </a:p>
          <a:p>
            <a:pPr lvl="0" algn="ctr"/>
            <a:r>
              <a:rPr lang="en-GB" sz="3200" dirty="0"/>
              <a:t>as a group to form a Vivid Vision. </a:t>
            </a:r>
          </a:p>
          <a:p>
            <a:pPr lvl="0" algn="ctr"/>
            <a:endParaRPr lang="en-GB" sz="2400" dirty="0"/>
          </a:p>
          <a:p>
            <a:pPr lvl="0" algn="ctr"/>
            <a:endParaRPr lang="en-GB" sz="1600" dirty="0"/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5A046C-57CF-4D7B-89F5-FA632E9C1C22}"/>
              </a:ext>
            </a:extLst>
          </p:cNvPr>
          <p:cNvSpPr txBox="1"/>
          <p:nvPr/>
        </p:nvSpPr>
        <p:spPr>
          <a:xfrm>
            <a:off x="3000652" y="77589"/>
            <a:ext cx="645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Sharing </a:t>
            </a:r>
          </a:p>
        </p:txBody>
      </p:sp>
    </p:spTree>
    <p:extLst>
      <p:ext uri="{BB962C8B-B14F-4D97-AF65-F5344CB8AC3E}">
        <p14:creationId xmlns:p14="http://schemas.microsoft.com/office/powerpoint/2010/main" val="1575129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233082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93D1F-5FE4-4B07-B76D-4C2CEB6ACD3C}"/>
              </a:ext>
            </a:extLst>
          </p:cNvPr>
          <p:cNvSpPr txBox="1"/>
          <p:nvPr/>
        </p:nvSpPr>
        <p:spPr>
          <a:xfrm>
            <a:off x="0" y="1024989"/>
            <a:ext cx="1219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/>
            <a:r>
              <a:rPr lang="en-GB" sz="2400" dirty="0"/>
              <a:t>How/when will you begin to pray for this?</a:t>
            </a:r>
          </a:p>
          <a:p>
            <a:pPr lvl="0" algn="ctr" fontAlgn="auto"/>
            <a:endParaRPr lang="en-GB" sz="1600" dirty="0"/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200" dirty="0"/>
          </a:p>
          <a:p>
            <a:pPr lvl="0" algn="ctr" fontAlgn="auto"/>
            <a:r>
              <a:rPr lang="en-GB" sz="2400" dirty="0"/>
              <a:t>How would you like to participate in the realisation of this vision?</a:t>
            </a:r>
          </a:p>
          <a:p>
            <a:pPr lvl="0" algn="ctr" fontAlgn="auto"/>
            <a:endParaRPr lang="en-GB" sz="1600" dirty="0"/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200" dirty="0"/>
          </a:p>
          <a:p>
            <a:pPr lvl="0" algn="ctr" fontAlgn="auto"/>
            <a:r>
              <a:rPr lang="en-GB" sz="2400" dirty="0"/>
              <a:t>Who else would you like to share this with?</a:t>
            </a:r>
          </a:p>
          <a:p>
            <a:pPr lvl="0" algn="ctr" fontAlgn="auto"/>
            <a:endParaRPr lang="en-GB" sz="1600" dirty="0"/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200" dirty="0"/>
          </a:p>
          <a:p>
            <a:pPr lvl="0" algn="ctr" fontAlgn="auto"/>
            <a:r>
              <a:rPr lang="en-GB" sz="2400" dirty="0"/>
              <a:t>What might you need to ask, find out or consider?</a:t>
            </a:r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600" dirty="0"/>
          </a:p>
          <a:p>
            <a:pPr lvl="0" algn="ctr" fontAlgn="auto"/>
            <a:r>
              <a:rPr lang="en-GB" sz="2400" dirty="0"/>
              <a:t>What might be our personal, individual next steps?</a:t>
            </a:r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200" dirty="0"/>
          </a:p>
          <a:p>
            <a:pPr lvl="0" algn="ctr" fontAlgn="auto"/>
            <a:endParaRPr lang="en-GB" sz="1600" dirty="0"/>
          </a:p>
          <a:p>
            <a:pPr lvl="0" algn="ctr" fontAlgn="auto"/>
            <a:r>
              <a:rPr lang="en-GB" sz="2400" dirty="0"/>
              <a:t>How might the vision be portrayed in a way </a:t>
            </a:r>
            <a:br>
              <a:rPr lang="en-GB" sz="2400" dirty="0"/>
            </a:br>
            <a:r>
              <a:rPr lang="en-GB" sz="2400" dirty="0"/>
              <a:t>that is relevant to your community? 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5A046C-57CF-4D7B-89F5-FA632E9C1C22}"/>
              </a:ext>
            </a:extLst>
          </p:cNvPr>
          <p:cNvSpPr txBox="1"/>
          <p:nvPr/>
        </p:nvSpPr>
        <p:spPr>
          <a:xfrm>
            <a:off x="3000652" y="77589"/>
            <a:ext cx="645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Next Steps for the Vivid Vision</a:t>
            </a:r>
          </a:p>
        </p:txBody>
      </p:sp>
    </p:spTree>
    <p:extLst>
      <p:ext uri="{BB962C8B-B14F-4D97-AF65-F5344CB8AC3E}">
        <p14:creationId xmlns:p14="http://schemas.microsoft.com/office/powerpoint/2010/main" val="237798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767FA-6547-43AF-AC2C-F6C276571C9E}"/>
              </a:ext>
            </a:extLst>
          </p:cNvPr>
          <p:cNvSpPr txBox="1"/>
          <p:nvPr/>
        </p:nvSpPr>
        <p:spPr>
          <a:xfrm>
            <a:off x="126550" y="2384612"/>
            <a:ext cx="117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93D1F-5FE4-4B07-B76D-4C2CEB6ACD3C}"/>
              </a:ext>
            </a:extLst>
          </p:cNvPr>
          <p:cNvSpPr txBox="1"/>
          <p:nvPr/>
        </p:nvSpPr>
        <p:spPr>
          <a:xfrm>
            <a:off x="71719" y="2590665"/>
            <a:ext cx="11993731" cy="128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5400" dirty="0"/>
              <a:t>A Space to Pray</a:t>
            </a:r>
          </a:p>
          <a:p>
            <a:pPr marR="363855" lvl="0" algn="ctr" fontAlgn="auto">
              <a:lnSpc>
                <a:spcPct val="115000"/>
              </a:lnSpc>
              <a:spcBef>
                <a:spcPts val="510"/>
              </a:spcBef>
              <a:spcAft>
                <a:spcPts val="600"/>
              </a:spcAft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</a:tabLst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9CA03-AE2F-B811-4B9C-94B5C84B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59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0C20-C57B-4A79-8180-FB07778D36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E53A50-828B-41B1-90A5-DD6553038E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58BBD-B0D4-44DC-82C5-1285F908A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41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hurch of Scotland Document" ma:contentTypeID="0x010100AAE5D5E1FDBCD04ABA87AC5F868F7AF60060541FEB9C7B2F4D9179E0EFDE9375F0" ma:contentTypeVersion="25" ma:contentTypeDescription="" ma:contentTypeScope="" ma:versionID="56942ffe1f51e1bdf61fd15c5c8df36f">
  <xsd:schema xmlns:xsd="http://www.w3.org/2001/XMLSchema" xmlns:xs="http://www.w3.org/2001/XMLSchema" xmlns:p="http://schemas.microsoft.com/office/2006/metadata/properties" xmlns:ns2="6daa4b92-3109-4ec1-a965-cd78e3003278" xmlns:ns3="98e19b89-33a5-4432-b60a-f0e3a3b2bf99" targetNamespace="http://schemas.microsoft.com/office/2006/metadata/properties" ma:root="true" ma:fieldsID="3da85b754a782f94abb80d393d4c4d61" ns2:_="" ns3:_="">
    <xsd:import namespace="6daa4b92-3109-4ec1-a965-cd78e3003278"/>
    <xsd:import namespace="98e19b89-33a5-4432-b60a-f0e3a3b2bf99"/>
    <xsd:element name="properties">
      <xsd:complexType>
        <xsd:sequence>
          <xsd:element name="documentManagement">
            <xsd:complexType>
              <xsd:all>
                <xsd:element ref="ns2:CoSDepartment" minOccurs="0"/>
                <xsd:element ref="ns2:CoSCategories" minOccurs="0"/>
                <xsd:element ref="ns2:Audience" minOccurs="0"/>
                <xsd:element ref="ns2:DocumentReviewPeriod"/>
                <xsd:element ref="ns2:ReviewDate" minOccurs="0"/>
                <xsd:element ref="ns2:RemovalDate" minOccurs="0"/>
                <xsd:element ref="ns3:TaxKeywordTaxHTField" minOccurs="0"/>
                <xsd:element ref="ns3:TaxCatchAll" minOccurs="0"/>
                <xsd:element ref="ns3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aa4b92-3109-4ec1-a965-cd78e3003278" elementFormDefault="qualified">
    <xsd:import namespace="http://schemas.microsoft.com/office/2006/documentManagement/types"/>
    <xsd:import namespace="http://schemas.microsoft.com/office/infopath/2007/PartnerControls"/>
    <xsd:element name="CoSDepartment" ma:index="2" nillable="true" ma:displayName="CoS Department" ma:default="Faith Action Programme" ma:description="Select the department that owns the document" ma:format="Dropdown" ma:internalName="CoSDepartment">
      <xsd:simpleType>
        <xsd:restriction base="dms:Choice">
          <xsd:enumeration value="Assembly Trustees"/>
          <xsd:enumeration value="Central Properties and Facilities Management"/>
          <xsd:enumeration value="Communications"/>
          <xsd:enumeration value="Employee Council"/>
          <xsd:enumeration value="Faith Action Programme"/>
          <xsd:enumeration value="General Trustees"/>
          <xsd:enumeration value="Grants Unit"/>
          <xsd:enumeration value="The Guild"/>
          <xsd:enumeration value="Health and Safety"/>
          <xsd:enumeration value="Housing and Loan"/>
          <xsd:enumeration value="Human Resources"/>
          <xsd:enumeration value="IT"/>
          <xsd:enumeration value="JNCE"/>
          <xsd:enumeration value="Law Department"/>
          <xsd:enumeration value="Ministers Forum"/>
          <xsd:enumeration value="MDS"/>
          <xsd:enumeration value="Office of the Assembly Trustees"/>
          <xsd:enumeration value="Office of the General Assembly"/>
          <xsd:enumeration value="Pensions"/>
          <xsd:enumeration value="Safeguarding"/>
          <xsd:enumeration value="Stewardship and Finance"/>
        </xsd:restriction>
      </xsd:simpleType>
    </xsd:element>
    <xsd:element name="CoSCategories" ma:index="3" nillable="true" ma:displayName="CoS Categories" ma:description="Select the type of document. Multiple options can be selected, for example a form that is linked to a policy might be tagged with policy and form." ma:internalName="CoSCategories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ircular"/>
                    <xsd:enumeration value="Consultation"/>
                    <xsd:enumeration value="Directive"/>
                    <xsd:enumeration value="Employee benefit"/>
                    <xsd:enumeration value="Form"/>
                    <xsd:enumeration value="Image"/>
                    <xsd:enumeration value="Information"/>
                    <xsd:enumeration value="Instruction"/>
                    <xsd:enumeration value="Logo"/>
                    <xsd:enumeration value="Minute"/>
                    <xsd:enumeration value="Paper"/>
                    <xsd:enumeration value="Plan"/>
                    <xsd:enumeration value="Policy"/>
                    <xsd:enumeration value="Presentation"/>
                    <xsd:enumeration value="Procedure"/>
                    <xsd:enumeration value="Process"/>
                    <xsd:enumeration value="Report"/>
                    <xsd:enumeration value="Request"/>
                    <xsd:enumeration value="Resource"/>
                    <xsd:enumeration value="Statement"/>
                    <xsd:enumeration value="Template"/>
                  </xsd:restriction>
                </xsd:simpleType>
              </xsd:element>
            </xsd:sequence>
          </xsd:extension>
        </xsd:complexContent>
      </xsd:complexType>
    </xsd:element>
    <xsd:element name="Audience" ma:index="4" nillable="true" ma:displayName="Audience" ma:description="Who is this document for?" ma:internalName="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ll"/>
                    <xsd:enumeration value="Assembly Trustees"/>
                    <xsd:enumeration value="Associate Ministers"/>
                    <xsd:enumeration value="CSC staff"/>
                    <xsd:enumeration value="Deacons"/>
                    <xsd:enumeration value="Interim Ministers"/>
                    <xsd:enumeration value="MDS"/>
                    <xsd:enumeration value="Ministers"/>
                    <xsd:enumeration value="OLMs"/>
                    <xsd:enumeration value="Pioneer Ministers"/>
                    <xsd:enumeration value="Presbyteries"/>
                    <xsd:enumeration value="Probationers"/>
                    <xsd:enumeration value="Session Clerks"/>
                    <xsd:enumeration value="Transition Ministers"/>
                    <xsd:enumeration value="Choice 15"/>
                  </xsd:restriction>
                </xsd:simpleType>
              </xsd:element>
            </xsd:sequence>
          </xsd:extension>
        </xsd:complexContent>
      </xsd:complexType>
    </xsd:element>
    <xsd:element name="DocumentReviewPeriod" ma:index="5" ma:displayName="Document Review Period" ma:default="Annually" ma:format="Dropdown" ma:internalName="DocumentReviewPeriod" ma:readOnly="false">
      <xsd:simpleType>
        <xsd:restriction base="dms:Choice">
          <xsd:enumeration value="Annually"/>
          <xsd:enumeration value="Semi Annual"/>
          <xsd:enumeration value="Quarterly"/>
        </xsd:restriction>
      </xsd:simpleType>
    </xsd:element>
    <xsd:element name="ReviewDate" ma:index="6" nillable="true" ma:displayName="Review Date" ma:format="DateOnly" ma:internalName="ReviewDate" ma:readOnly="false">
      <xsd:simpleType>
        <xsd:restriction base="dms:DateTime"/>
      </xsd:simpleType>
    </xsd:element>
    <xsd:element name="RemovalDate" ma:index="7" nillable="true" ma:displayName="Removal Date" ma:default="2025-03-06T00:00:00.000Z" ma:format="DateOnly" ma:internalName="Removal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19b89-33a5-4432-b60a-f0e3a3b2bf99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4" nillable="true" ma:taxonomy="true" ma:internalName="TaxKeywordTaxHTField" ma:taxonomyFieldName="TaxKeyword" ma:displayName="Enterprise Keywords" ma:fieldId="{23f27201-bee3-471e-b2e7-b64fd8b7ca38}" ma:taxonomyMulti="true" ma:sspId="ba2c68cf-c6f8-48b2-b4e2-601164688d1f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hidden="true" ma:list="{88E58432-F6D5-44F6-BBE1-7B93D83961E0}" ma:internalName="TaxCatchAll" ma:showField="CatchAllData" ma:web="{73155370-510b-42f3-bddd-9ad624c0ea37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88E58432-F6D5-44F6-BBE1-7B93D83961E0}" ma:internalName="TaxCatchAllLabel" ma:readOnly="true" ma:showField="CatchAllDataLabel" ma:web="{73155370-510b-42f3-bddd-9ad624c0ea37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ba2c68cf-c6f8-48b2-b4e2-601164688d1f" ContentTypeId="0x010100AAE5D5E1FDBCD04ABA87AC5F868F7AF6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SDepartment xmlns="6daa4b92-3109-4ec1-a965-cd78e3003278">Faith Action Programme</CoSDepartment>
    <ReviewDate xmlns="6daa4b92-3109-4ec1-a965-cd78e3003278">2026-02-27T08:00:00+00:00</ReviewDate>
    <Audience xmlns="6daa4b92-3109-4ec1-a965-cd78e3003278">
      <Value>All</Value>
    </Audience>
    <TaxCatchAll xmlns="98e19b89-33a5-4432-b60a-f0e3a3b2bf99">
      <Value>30</Value>
    </TaxCatchAll>
    <TaxKeywordTaxHTField xmlns="98e19b89-33a5-4432-b60a-f0e3a3b2bf99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Vivid Vision</TermName>
          <TermId xmlns="http://schemas.microsoft.com/office/infopath/2007/PartnerControls">36112fc7-0c6c-4b16-ba98-fe819b82d9a7</TermId>
        </TermInfo>
      </Terms>
    </TaxKeywordTaxHTField>
    <DocumentReviewPeriod xmlns="6daa4b92-3109-4ec1-a965-cd78e3003278">Annually</DocumentReviewPeriod>
    <CoSCategories xmlns="6daa4b92-3109-4ec1-a965-cd78e3003278">
      <Value>Presentation</Value>
    </CoSCategories>
    <RemovalDate xmlns="6daa4b92-3109-4ec1-a965-cd78e3003278">2025-03-06T00:00:00+00:00</RemovalDate>
  </documentManagement>
</p:properties>
</file>

<file path=customXml/itemProps1.xml><?xml version="1.0" encoding="utf-8"?>
<ds:datastoreItem xmlns:ds="http://schemas.openxmlformats.org/officeDocument/2006/customXml" ds:itemID="{77C38A89-9759-45C3-A66F-A4F8FD893E41}"/>
</file>

<file path=customXml/itemProps2.xml><?xml version="1.0" encoding="utf-8"?>
<ds:datastoreItem xmlns:ds="http://schemas.openxmlformats.org/officeDocument/2006/customXml" ds:itemID="{CCEDF885-A7B4-45A4-A50D-1B56E9C4F337}"/>
</file>

<file path=customXml/itemProps3.xml><?xml version="1.0" encoding="utf-8"?>
<ds:datastoreItem xmlns:ds="http://schemas.openxmlformats.org/officeDocument/2006/customXml" ds:itemID="{DCE42F61-E617-4C39-AEE4-A5671A52943F}"/>
</file>

<file path=customXml/itemProps4.xml><?xml version="1.0" encoding="utf-8"?>
<ds:datastoreItem xmlns:ds="http://schemas.openxmlformats.org/officeDocument/2006/customXml" ds:itemID="{B26D3901-EB7B-40C2-A9FC-E27C7AFF35C9}"/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458</Words>
  <Application>Microsoft Office PowerPoint</Application>
  <PresentationFormat>Widescreen</PresentationFormat>
  <Paragraphs>112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Vivid Vision PowerPoint Presentation - No Film</dc:title>
  <dc:creator>McIntyre, Fi</dc:creator>
  <cp:keywords>Vivid Vision</cp:keywords>
  <cp:lastModifiedBy>McIntyre, Fi</cp:lastModifiedBy>
  <cp:revision>22</cp:revision>
  <dcterms:created xsi:type="dcterms:W3CDTF">2025-01-13T14:31:59Z</dcterms:created>
  <dcterms:modified xsi:type="dcterms:W3CDTF">2025-02-24T13:33:35Z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0x010100AAE5D5E1FDBCD04ABA87AC5F868F7AF60060541FEB9C7B2F4D9179E0EFDE9375F0</vt:lpwstr>
  </property>
  <property fmtid="{D5CDD505-2E9C-101B-9397-08002B2CF9AE}" pid="3" name="TaxKeyword">
    <vt:lpwstr>30;#Vivid Vision|36112fc7-0c6c-4b16-ba98-fe819b82d9a7</vt:lpwstr>
  </property>
</Properties>
</file>